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4"/>
  </p:sldMasterIdLst>
  <p:notesMasterIdLst>
    <p:notesMasterId r:id="rId24"/>
  </p:notesMasterIdLst>
  <p:sldIdLst>
    <p:sldId id="292" r:id="rId5"/>
    <p:sldId id="260" r:id="rId6"/>
    <p:sldId id="297" r:id="rId7"/>
    <p:sldId id="299" r:id="rId8"/>
    <p:sldId id="294" r:id="rId9"/>
    <p:sldId id="288" r:id="rId10"/>
    <p:sldId id="305" r:id="rId11"/>
    <p:sldId id="306" r:id="rId12"/>
    <p:sldId id="307" r:id="rId13"/>
    <p:sldId id="267" r:id="rId14"/>
    <p:sldId id="262" r:id="rId15"/>
    <p:sldId id="263" r:id="rId16"/>
    <p:sldId id="264" r:id="rId17"/>
    <p:sldId id="266" r:id="rId18"/>
    <p:sldId id="291" r:id="rId19"/>
    <p:sldId id="300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0"/>
    <p:restoredTop sz="94628"/>
  </p:normalViewPr>
  <p:slideViewPr>
    <p:cSldViewPr snapToGrid="0">
      <p:cViewPr varScale="1">
        <p:scale>
          <a:sx n="119" d="100"/>
          <a:sy n="119" d="100"/>
        </p:scale>
        <p:origin x="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10D69-C96A-D44D-A0DF-C612DAE475BE}" type="datetimeFigureOut">
              <a:rPr lang="en-US" smtClean="0"/>
              <a:t>6/15/23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79825-2DBA-874B-B74B-F2A2E1DA3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95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4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54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329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46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7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7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69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721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12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1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/>
              <a:pPr/>
              <a:t>6/15/23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92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AC847-0621-A546-AFD6-B6E9905C3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204916"/>
          </a:xfrm>
        </p:spPr>
        <p:txBody>
          <a:bodyPr>
            <a:normAutofit/>
          </a:bodyPr>
          <a:lstStyle/>
          <a:p>
            <a:r>
              <a:rPr lang="en-US" sz="6000" dirty="0"/>
              <a:t>Governance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57CC76-1368-F649-AA70-362006CFD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503365"/>
            <a:ext cx="7315200" cy="2489812"/>
          </a:xfrm>
        </p:spPr>
        <p:txBody>
          <a:bodyPr>
            <a:normAutofit/>
          </a:bodyPr>
          <a:lstStyle/>
          <a:p>
            <a:r>
              <a:rPr lang="en-US" dirty="0"/>
              <a:t>MBTS Committee, Board and Department Inventory</a:t>
            </a:r>
          </a:p>
          <a:p>
            <a:r>
              <a:rPr lang="en-US" dirty="0"/>
              <a:t>Select Board -January2023 </a:t>
            </a:r>
          </a:p>
          <a:p>
            <a:r>
              <a:rPr lang="en-US" dirty="0"/>
              <a:t>Department Meeting-March 2023</a:t>
            </a:r>
          </a:p>
          <a:p>
            <a:r>
              <a:rPr lang="en-US" dirty="0"/>
              <a:t>Committee Chairs, Department Heads-April 10,2023</a:t>
            </a:r>
          </a:p>
          <a:p>
            <a:r>
              <a:rPr lang="en-US" dirty="0"/>
              <a:t>Select Board Update- April 18th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E9ECD-25EC-2F4A-A367-204D08AF4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B927A-0742-7D40-B600-82D9EAF46F2D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4AF9E-4463-8B44-BA20-632EFFCFC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15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BD103-22F8-564E-A102-29525CF49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2265E-E11B-C443-986D-3476D3129B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Committee, Board, Department Information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14657-C510-1C44-AB64-DCF78D34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EF33-A475-1E46-95F3-CD1FE29C9DC2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1FCDF-8CA5-7444-B04F-39303646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57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A4C973-6EBC-FC4F-A66C-7ABD352E6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5683"/>
              </p:ext>
            </p:extLst>
          </p:nvPr>
        </p:nvGraphicFramePr>
        <p:xfrm>
          <a:off x="-43295" y="17318"/>
          <a:ext cx="12231629" cy="6857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5886">
                  <a:extLst>
                    <a:ext uri="{9D8B030D-6E8A-4147-A177-3AD203B41FA5}">
                      <a16:colId xmlns:a16="http://schemas.microsoft.com/office/drawing/2014/main" val="260850909"/>
                    </a:ext>
                  </a:extLst>
                </a:gridCol>
                <a:gridCol w="1716370">
                  <a:extLst>
                    <a:ext uri="{9D8B030D-6E8A-4147-A177-3AD203B41FA5}">
                      <a16:colId xmlns:a16="http://schemas.microsoft.com/office/drawing/2014/main" val="4056826617"/>
                    </a:ext>
                  </a:extLst>
                </a:gridCol>
                <a:gridCol w="1864392">
                  <a:extLst>
                    <a:ext uri="{9D8B030D-6E8A-4147-A177-3AD203B41FA5}">
                      <a16:colId xmlns:a16="http://schemas.microsoft.com/office/drawing/2014/main" val="2900712518"/>
                    </a:ext>
                  </a:extLst>
                </a:gridCol>
                <a:gridCol w="2635009">
                  <a:extLst>
                    <a:ext uri="{9D8B030D-6E8A-4147-A177-3AD203B41FA5}">
                      <a16:colId xmlns:a16="http://schemas.microsoft.com/office/drawing/2014/main" val="547836872"/>
                    </a:ext>
                  </a:extLst>
                </a:gridCol>
                <a:gridCol w="3599972">
                  <a:extLst>
                    <a:ext uri="{9D8B030D-6E8A-4147-A177-3AD203B41FA5}">
                      <a16:colId xmlns:a16="http://schemas.microsoft.com/office/drawing/2014/main" val="106301998"/>
                    </a:ext>
                  </a:extLst>
                </a:gridCol>
              </a:tblGrid>
              <a:tr h="2637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MBTS Committee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Members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Department Support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Intersects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464378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ADA Advisory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1149166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Affordable Housing Trust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Planning Board, ZBA, CPC, SB, Fin Com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508077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Bicycle / Pedestrian Committee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(3-vacant)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Schools, Planning Board, DIP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382329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Chebacco Woods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5905810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Community Preservation Committee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Five Year Plan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Housing Authority, Historical Commission, Open Space/Rec, Fin Com, Harbor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1400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Council On Aging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(4-vacant)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COA, Police/Fire, Housing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316797"/>
                  </a:ext>
                </a:extLst>
              </a:tr>
              <a:tr h="7913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Cultural Council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Mission-linked to State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Library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Open Space/Rec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1460513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Downtown Improvement Committee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Bike&amp;Ped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35624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Finance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Departments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8145550"/>
                  </a:ext>
                </a:extLst>
              </a:tr>
              <a:tr h="10550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Harbor Advisory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Harbormaster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Police/Fire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Open Space/Rec, CPC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9183322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Historic District Commission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HDC Guidelines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0735062"/>
                  </a:ext>
                </a:extLst>
              </a:tr>
              <a:tr h="5275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none" dirty="0">
                          <a:solidFill>
                            <a:schemeClr val="tx1"/>
                          </a:solidFill>
                          <a:effectLst/>
                        </a:rPr>
                        <a:t>July 4th Committee</a:t>
                      </a:r>
                      <a:endParaRPr lang="en-US" sz="1400" b="0" u="none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Overview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Police/Fire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356539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A0BFAD-416B-544A-B68F-6AB0A9944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13413-AEC1-2240-993D-87435E576D96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6EA328-3E31-BE42-8F86-68A59BDE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93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85CE61C-223D-B548-82BB-E0004BE36A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95831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54">
                  <a:extLst>
                    <a:ext uri="{9D8B030D-6E8A-4147-A177-3AD203B41FA5}">
                      <a16:colId xmlns:a16="http://schemas.microsoft.com/office/drawing/2014/main" val="789892759"/>
                    </a:ext>
                  </a:extLst>
                </a:gridCol>
                <a:gridCol w="1716371">
                  <a:extLst>
                    <a:ext uri="{9D8B030D-6E8A-4147-A177-3AD203B41FA5}">
                      <a16:colId xmlns:a16="http://schemas.microsoft.com/office/drawing/2014/main" val="929594833"/>
                    </a:ext>
                  </a:extLst>
                </a:gridCol>
                <a:gridCol w="1650950">
                  <a:extLst>
                    <a:ext uri="{9D8B030D-6E8A-4147-A177-3AD203B41FA5}">
                      <a16:colId xmlns:a16="http://schemas.microsoft.com/office/drawing/2014/main" val="479229386"/>
                    </a:ext>
                  </a:extLst>
                </a:gridCol>
                <a:gridCol w="2848452">
                  <a:extLst>
                    <a:ext uri="{9D8B030D-6E8A-4147-A177-3AD203B41FA5}">
                      <a16:colId xmlns:a16="http://schemas.microsoft.com/office/drawing/2014/main" val="1844443956"/>
                    </a:ext>
                  </a:extLst>
                </a:gridCol>
                <a:gridCol w="3599973">
                  <a:extLst>
                    <a:ext uri="{9D8B030D-6E8A-4147-A177-3AD203B41FA5}">
                      <a16:colId xmlns:a16="http://schemas.microsoft.com/office/drawing/2014/main" val="109929229"/>
                    </a:ext>
                  </a:extLst>
                </a:gridCol>
              </a:tblGrid>
              <a:tr h="6373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Manchester Coastal Stream Team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Water Task Force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1355306"/>
                  </a:ext>
                </a:extLst>
              </a:tr>
              <a:tr h="95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Manchester Energy Efficiency Advisory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Sustainability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494804"/>
                  </a:ext>
                </a:extLst>
              </a:tr>
              <a:tr h="4362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u="sng" dirty="0">
                          <a:solidFill>
                            <a:schemeClr val="tx1"/>
                          </a:solidFill>
                          <a:effectLst/>
                        </a:rPr>
                        <a:t>Manchester Federal Credit Union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Credit Union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602969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Master Plan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Disbanded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Departments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Boards, Committees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146189"/>
                  </a:ext>
                </a:extLst>
              </a:tr>
              <a:tr h="95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Open Space and Recreation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Seven Year Plan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 Team, Bike&amp;Ped, CPC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42500"/>
                  </a:ext>
                </a:extLst>
              </a:tr>
              <a:tr h="10044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Parks &amp; Recreation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Athletic Field Master Plan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Parks&amp;Rec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CPC, Schools, Open Space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9702784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Seaside One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Historical Society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0116530"/>
                  </a:ext>
                </a:extLst>
              </a:tr>
              <a:tr h="63733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Sustainability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 (2-vacant)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SB, Water Task Force, Energy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51756255"/>
                  </a:ext>
                </a:extLst>
              </a:tr>
              <a:tr h="95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Water Resources Protection Task Force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BOH, Stream Team, Planning Board, Open Space/Rec, 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2176475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Welcoming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 (3-vacant)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Informational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3243527"/>
                  </a:ext>
                </a:extLst>
              </a:tr>
              <a:tr h="3186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Winthrop Field Committee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None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CPC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3105787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43EB1F6-C88B-B54B-9157-97E392D9A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96044" y="1160463"/>
            <a:ext cx="2169475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7357A-6515-F14D-AA65-73BE25816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45E5D-2DF5-6842-944F-30251E13361D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469F4-9B86-094E-B777-0515F1831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78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227136E-22B9-4C45-A305-B0E508E685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60276"/>
              </p:ext>
            </p:extLst>
          </p:nvPr>
        </p:nvGraphicFramePr>
        <p:xfrm>
          <a:off x="0" y="22723"/>
          <a:ext cx="12192000" cy="6858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931">
                  <a:extLst>
                    <a:ext uri="{9D8B030D-6E8A-4147-A177-3AD203B41FA5}">
                      <a16:colId xmlns:a16="http://schemas.microsoft.com/office/drawing/2014/main" val="3697123248"/>
                    </a:ext>
                  </a:extLst>
                </a:gridCol>
                <a:gridCol w="1645185">
                  <a:extLst>
                    <a:ext uri="{9D8B030D-6E8A-4147-A177-3AD203B41FA5}">
                      <a16:colId xmlns:a16="http://schemas.microsoft.com/office/drawing/2014/main" val="13499959"/>
                    </a:ext>
                  </a:extLst>
                </a:gridCol>
                <a:gridCol w="1932190">
                  <a:extLst>
                    <a:ext uri="{9D8B030D-6E8A-4147-A177-3AD203B41FA5}">
                      <a16:colId xmlns:a16="http://schemas.microsoft.com/office/drawing/2014/main" val="3497473381"/>
                    </a:ext>
                  </a:extLst>
                </a:gridCol>
                <a:gridCol w="2644048">
                  <a:extLst>
                    <a:ext uri="{9D8B030D-6E8A-4147-A177-3AD203B41FA5}">
                      <a16:colId xmlns:a16="http://schemas.microsoft.com/office/drawing/2014/main" val="3856788456"/>
                    </a:ext>
                  </a:extLst>
                </a:gridCol>
                <a:gridCol w="3553646">
                  <a:extLst>
                    <a:ext uri="{9D8B030D-6E8A-4147-A177-3AD203B41FA5}">
                      <a16:colId xmlns:a16="http://schemas.microsoft.com/office/drawing/2014/main" val="2429003395"/>
                    </a:ext>
                  </a:extLst>
                </a:gridCol>
              </a:tblGrid>
              <a:tr h="2449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MBTS Boards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Members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Department Support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Intersects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755439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Animal Control Board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 (3-vacant)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Police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BOH, 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7996958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Board of Assessors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Accountant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 Com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451349"/>
                  </a:ext>
                </a:extLst>
              </a:tr>
              <a:tr h="7347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Board of Health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Health Agent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Nurse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5178076"/>
                  </a:ext>
                </a:extLst>
              </a:tr>
              <a:tr h="2449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Board of Registrars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Clerk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7765413"/>
                  </a:ext>
                </a:extLst>
              </a:tr>
              <a:tr h="73478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Conservation Commission</a:t>
                      </a:r>
                      <a:r>
                        <a:rPr lang="en-US" sz="1400" u="none" strike="noStrike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Overview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 Agent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Stream Team, Open Space/Rec,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803699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Manchester Housing Authority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Executive Director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COA, Affordable Housing Trust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7737305"/>
                  </a:ext>
                </a:extLst>
              </a:tr>
              <a:tr h="122464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Planning Board</a:t>
                      </a:r>
                      <a:endParaRPr lang="en-US" sz="14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 (1-vacant)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Planner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Building Dept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ZBA, SB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7336140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  <a:effectLst/>
                        </a:rPr>
                        <a:t>Select Board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Mission/Goals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Departments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-Liaisons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3659223"/>
                  </a:ext>
                </a:extLst>
              </a:tr>
              <a:tr h="146957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Zoning Board of Appeals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Clerk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Public Works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Conservation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Building Department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Treasurer/Collector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Assessor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BOH, Planning Board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6457035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n-US" sz="1400" u="sng" dirty="0">
                          <a:solidFill>
                            <a:schemeClr val="tx2"/>
                          </a:solidFill>
                          <a:effectLst/>
                        </a:rPr>
                        <a:t>Town Moderator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Mission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Clerk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Admin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SB, Fin Com, AHT, NS Tech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558471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60E546-182C-884C-8D17-9451F83B2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4542C-ACD8-3040-9454-0EFA65122138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02444-D0C5-3B4C-A7F9-CBD82C295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961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03790-B071-D042-9880-30404C4A1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Town Departments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22A79-EC53-5E47-9991-8F8A383050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 fontAlgn="t">
              <a:spcBef>
                <a:spcPts val="0"/>
              </a:spcBef>
              <a:buNone/>
            </a:pPr>
            <a:r>
              <a:rPr lang="en-US" b="1" dirty="0">
                <a:solidFill>
                  <a:srgbClr val="FFFFFF"/>
                </a:solidFill>
                <a:latin typeface="Corbel" panose="020B0503020204020204" pitchFamily="34" charset="0"/>
              </a:rPr>
              <a:t>MBTS Departments</a:t>
            </a:r>
            <a:endParaRPr lang="en-US" sz="2800" dirty="0">
              <a:latin typeface="Arial" panose="020B0604020202020204" pitchFamily="34" charset="0"/>
            </a:endParaRPr>
          </a:p>
          <a:p>
            <a:pPr lvl="0"/>
            <a:r>
              <a:rPr lang="en-US" dirty="0"/>
              <a:t>Accountant </a:t>
            </a:r>
          </a:p>
          <a:p>
            <a:pPr lvl="0"/>
            <a:r>
              <a:rPr lang="en-US" dirty="0"/>
              <a:t>Assessor</a:t>
            </a:r>
          </a:p>
          <a:p>
            <a:pPr lvl="0"/>
            <a:r>
              <a:rPr lang="en-US" dirty="0"/>
              <a:t>Building</a:t>
            </a:r>
          </a:p>
          <a:p>
            <a:pPr lvl="0"/>
            <a:r>
              <a:rPr lang="en-US" dirty="0"/>
              <a:t>Conservation</a:t>
            </a:r>
          </a:p>
          <a:p>
            <a:pPr lvl="0"/>
            <a:r>
              <a:rPr lang="en-US" dirty="0"/>
              <a:t>Council On Aging</a:t>
            </a:r>
          </a:p>
          <a:p>
            <a:pPr lvl="0"/>
            <a:r>
              <a:rPr lang="en-US" dirty="0"/>
              <a:t>Fire Department</a:t>
            </a:r>
          </a:p>
          <a:p>
            <a:pPr lvl="0"/>
            <a:r>
              <a:rPr lang="en-US" dirty="0"/>
              <a:t>Harbormaster </a:t>
            </a:r>
          </a:p>
          <a:p>
            <a:pPr lvl="0"/>
            <a:r>
              <a:rPr lang="en-US" dirty="0"/>
              <a:t>Health</a:t>
            </a:r>
          </a:p>
          <a:p>
            <a:pPr lvl="0"/>
            <a:r>
              <a:rPr lang="en-US" dirty="0"/>
              <a:t>Human Resources</a:t>
            </a:r>
          </a:p>
          <a:p>
            <a:r>
              <a:rPr lang="en-US" dirty="0"/>
              <a:t>Planning Dept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45D7F-D1D7-A146-8DAC-7F8436FAB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18120" y="1123836"/>
            <a:ext cx="3474720" cy="4865483"/>
          </a:xfrm>
        </p:spPr>
        <p:txBody>
          <a:bodyPr/>
          <a:lstStyle/>
          <a:p>
            <a:pPr lvl="0"/>
            <a:r>
              <a:rPr lang="en-US" dirty="0"/>
              <a:t>Library</a:t>
            </a:r>
          </a:p>
          <a:p>
            <a:pPr lvl="0"/>
            <a:r>
              <a:rPr lang="en-US" dirty="0"/>
              <a:t>Parking Clerk</a:t>
            </a:r>
          </a:p>
          <a:p>
            <a:pPr lvl="0"/>
            <a:r>
              <a:rPr lang="en-US" dirty="0"/>
              <a:t>Parks &amp; Recreation </a:t>
            </a:r>
          </a:p>
          <a:p>
            <a:pPr lvl="0"/>
            <a:r>
              <a:rPr lang="en-US" dirty="0"/>
              <a:t>Police</a:t>
            </a:r>
          </a:p>
          <a:p>
            <a:pPr lvl="0"/>
            <a:r>
              <a:rPr lang="en-US" dirty="0"/>
              <a:t>Public Works</a:t>
            </a:r>
          </a:p>
          <a:p>
            <a:pPr lvl="0"/>
            <a:r>
              <a:rPr lang="en-US" dirty="0"/>
              <a:t>School District (Manchester Essex Regional)</a:t>
            </a:r>
          </a:p>
          <a:p>
            <a:pPr lvl="0"/>
            <a:r>
              <a:rPr lang="en-US" dirty="0"/>
              <a:t>Treasurer / Collector </a:t>
            </a:r>
          </a:p>
          <a:p>
            <a:pPr lvl="0"/>
            <a:r>
              <a:rPr lang="en-US" dirty="0"/>
              <a:t>Town Administrator</a:t>
            </a:r>
          </a:p>
          <a:p>
            <a:pPr lvl="0"/>
            <a:r>
              <a:rPr lang="en-US" dirty="0"/>
              <a:t>Town Clerk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8B64D7-A88B-5044-8E4A-0C312C77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A693E-E9E1-794B-8641-4558E6E0B058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156DB-F51D-8246-A125-B1E66E14A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01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B762-2503-CE45-8282-A8A01A45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C71CCEB-94DF-DA49-AA77-27694585E505}" type="datetime1">
              <a:rPr lang="en-US" smtClean="0"/>
              <a:pPr>
                <a:spcAft>
                  <a:spcPts val="600"/>
                </a:spcAft>
              </a:pPr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73E60-CB86-5B46-9E98-89D2A7B8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452942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15</a:t>
            </a:fld>
            <a:endParaRPr lang="en-US" dirty="0"/>
          </a:p>
        </p:txBody>
      </p:sp>
      <p:sp>
        <p:nvSpPr>
          <p:cNvPr id="1816" name="Arrow: Chevron 1815">
            <a:extLst>
              <a:ext uri="{FF2B5EF4-FFF2-40B4-BE49-F238E27FC236}">
                <a16:creationId xmlns:a16="http://schemas.microsoft.com/office/drawing/2014/main" id="{80FFEAFB-5A39-3985-B4BE-EAB42EAC7FCD}"/>
              </a:ext>
            </a:extLst>
          </p:cNvPr>
          <p:cNvSpPr/>
          <p:nvPr/>
        </p:nvSpPr>
        <p:spPr>
          <a:xfrm>
            <a:off x="415344" y="2093008"/>
            <a:ext cx="3058577" cy="164313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7" name="TextBox 1816">
            <a:extLst>
              <a:ext uri="{FF2B5EF4-FFF2-40B4-BE49-F238E27FC236}">
                <a16:creationId xmlns:a16="http://schemas.microsoft.com/office/drawing/2014/main" id="{0CA9B99B-9464-0E5A-402C-B242E3EDBA57}"/>
              </a:ext>
            </a:extLst>
          </p:cNvPr>
          <p:cNvSpPr txBox="1"/>
          <p:nvPr/>
        </p:nvSpPr>
        <p:spPr>
          <a:xfrm>
            <a:off x="1246146" y="2378990"/>
            <a:ext cx="144507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Idea</a:t>
            </a:r>
          </a:p>
          <a:p>
            <a:pPr algn="ctr"/>
            <a:r>
              <a:rPr lang="en-US" sz="2000" b="1" dirty="0"/>
              <a:t>Generation</a:t>
            </a:r>
          </a:p>
        </p:txBody>
      </p:sp>
      <p:sp>
        <p:nvSpPr>
          <p:cNvPr id="1818" name="Arrow: Chevron 1817">
            <a:extLst>
              <a:ext uri="{FF2B5EF4-FFF2-40B4-BE49-F238E27FC236}">
                <a16:creationId xmlns:a16="http://schemas.microsoft.com/office/drawing/2014/main" id="{303260CB-AD31-93AF-9FC0-ECB5305A9BC7}"/>
              </a:ext>
            </a:extLst>
          </p:cNvPr>
          <p:cNvSpPr/>
          <p:nvPr/>
        </p:nvSpPr>
        <p:spPr>
          <a:xfrm>
            <a:off x="2558142" y="2093008"/>
            <a:ext cx="3037112" cy="164313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9" name="TextBox 1818">
            <a:extLst>
              <a:ext uri="{FF2B5EF4-FFF2-40B4-BE49-F238E27FC236}">
                <a16:creationId xmlns:a16="http://schemas.microsoft.com/office/drawing/2014/main" id="{262D90FD-9956-2E60-5FEE-D2BB051D8078}"/>
              </a:ext>
            </a:extLst>
          </p:cNvPr>
          <p:cNvSpPr txBox="1"/>
          <p:nvPr/>
        </p:nvSpPr>
        <p:spPr>
          <a:xfrm>
            <a:off x="3381432" y="2389874"/>
            <a:ext cx="1499506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Gate 1</a:t>
            </a:r>
          </a:p>
          <a:p>
            <a:pPr algn="ctr"/>
            <a:endParaRPr lang="en-US" sz="2000" b="1" dirty="0"/>
          </a:p>
          <a:p>
            <a:pPr algn="ctr"/>
            <a:r>
              <a:rPr lang="en-US" sz="2000" b="1" dirty="0"/>
              <a:t>Scope</a:t>
            </a:r>
          </a:p>
          <a:p>
            <a:pPr algn="ctr"/>
            <a:r>
              <a:rPr lang="en-US" sz="2000" b="1" dirty="0"/>
              <a:t>Review</a:t>
            </a:r>
          </a:p>
        </p:txBody>
      </p:sp>
      <p:sp>
        <p:nvSpPr>
          <p:cNvPr id="1820" name="Arrow: Chevron 1819">
            <a:extLst>
              <a:ext uri="{FF2B5EF4-FFF2-40B4-BE49-F238E27FC236}">
                <a16:creationId xmlns:a16="http://schemas.microsoft.com/office/drawing/2014/main" id="{611B4757-16EC-233A-3EB8-D65C537F93F0}"/>
              </a:ext>
            </a:extLst>
          </p:cNvPr>
          <p:cNvSpPr/>
          <p:nvPr/>
        </p:nvSpPr>
        <p:spPr>
          <a:xfrm>
            <a:off x="4571999" y="2093008"/>
            <a:ext cx="3037112" cy="164312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1" name="TextBox 1820">
            <a:extLst>
              <a:ext uri="{FF2B5EF4-FFF2-40B4-BE49-F238E27FC236}">
                <a16:creationId xmlns:a16="http://schemas.microsoft.com/office/drawing/2014/main" id="{49FBAD3F-297A-A75E-A423-F23579D8945B}"/>
              </a:ext>
            </a:extLst>
          </p:cNvPr>
          <p:cNvSpPr txBox="1"/>
          <p:nvPr/>
        </p:nvSpPr>
        <p:spPr>
          <a:xfrm>
            <a:off x="5384712" y="2400453"/>
            <a:ext cx="1260021" cy="13452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Gate 2</a:t>
            </a:r>
            <a:endParaRPr lang="en-US" dirty="0"/>
          </a:p>
          <a:p>
            <a:endParaRPr lang="en-US" sz="2000" b="1" dirty="0"/>
          </a:p>
          <a:p>
            <a:pPr algn="ctr"/>
            <a:r>
              <a:rPr lang="en-US" sz="2000" b="1" dirty="0"/>
              <a:t>Design</a:t>
            </a:r>
          </a:p>
          <a:p>
            <a:pPr algn="ctr"/>
            <a:r>
              <a:rPr lang="en-US" sz="2000" b="1" dirty="0"/>
              <a:t>Review</a:t>
            </a:r>
          </a:p>
        </p:txBody>
      </p:sp>
      <p:sp>
        <p:nvSpPr>
          <p:cNvPr id="1822" name="Arrow: Chevron 1821">
            <a:extLst>
              <a:ext uri="{FF2B5EF4-FFF2-40B4-BE49-F238E27FC236}">
                <a16:creationId xmlns:a16="http://schemas.microsoft.com/office/drawing/2014/main" id="{5DC69228-8E5B-0E53-9931-45E58D9643ED}"/>
              </a:ext>
            </a:extLst>
          </p:cNvPr>
          <p:cNvSpPr/>
          <p:nvPr/>
        </p:nvSpPr>
        <p:spPr>
          <a:xfrm>
            <a:off x="6585856" y="2093315"/>
            <a:ext cx="3037112" cy="164312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4" name="Arrow: Chevron 1823">
            <a:extLst>
              <a:ext uri="{FF2B5EF4-FFF2-40B4-BE49-F238E27FC236}">
                <a16:creationId xmlns:a16="http://schemas.microsoft.com/office/drawing/2014/main" id="{FB4484E5-A074-7B09-88E0-29C47021DAD6}"/>
              </a:ext>
            </a:extLst>
          </p:cNvPr>
          <p:cNvSpPr/>
          <p:nvPr/>
        </p:nvSpPr>
        <p:spPr>
          <a:xfrm>
            <a:off x="8739388" y="2093469"/>
            <a:ext cx="3037112" cy="164312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5" name="TextBox 1824">
            <a:extLst>
              <a:ext uri="{FF2B5EF4-FFF2-40B4-BE49-F238E27FC236}">
                <a16:creationId xmlns:a16="http://schemas.microsoft.com/office/drawing/2014/main" id="{7E55DE89-4679-03F8-AA85-858C351DDA18}"/>
              </a:ext>
            </a:extLst>
          </p:cNvPr>
          <p:cNvSpPr txBox="1"/>
          <p:nvPr/>
        </p:nvSpPr>
        <p:spPr>
          <a:xfrm>
            <a:off x="9574178" y="2392021"/>
            <a:ext cx="181427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Implement / Institutionalize Improvements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84EF92-079F-1073-E58C-32F537197F86}"/>
              </a:ext>
            </a:extLst>
          </p:cNvPr>
          <p:cNvSpPr txBox="1"/>
          <p:nvPr/>
        </p:nvSpPr>
        <p:spPr>
          <a:xfrm>
            <a:off x="952499" y="281725"/>
            <a:ext cx="1053116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Sample </a:t>
            </a:r>
            <a:r>
              <a:rPr lang="en-US" sz="3600" b="1" dirty="0">
                <a:solidFill>
                  <a:srgbClr val="00B0F0"/>
                </a:solidFill>
              </a:rPr>
              <a:t>Gating</a:t>
            </a:r>
            <a:r>
              <a:rPr lang="en-US" sz="3600" b="1" dirty="0"/>
              <a:t> Process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789745-F3B7-806A-B197-6589BF714A31}"/>
              </a:ext>
            </a:extLst>
          </p:cNvPr>
          <p:cNvSpPr txBox="1"/>
          <p:nvPr/>
        </p:nvSpPr>
        <p:spPr>
          <a:xfrm>
            <a:off x="7387683" y="2389568"/>
            <a:ext cx="202202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/>
              <a:t>Gate 3</a:t>
            </a:r>
            <a:endParaRPr lang="en-US" dirty="0"/>
          </a:p>
          <a:p>
            <a:pPr algn="ctr"/>
            <a:r>
              <a:rPr lang="en-US" sz="2000" b="1" dirty="0"/>
              <a:t>Implementation Plan</a:t>
            </a:r>
          </a:p>
          <a:p>
            <a:pPr algn="ctr"/>
            <a:r>
              <a:rPr lang="en-US" sz="2000" b="1" dirty="0"/>
              <a:t>Review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097A033-25D4-AE54-C86F-E1273D52552E}"/>
              </a:ext>
            </a:extLst>
          </p:cNvPr>
          <p:cNvCxnSpPr/>
          <p:nvPr/>
        </p:nvCxnSpPr>
        <p:spPr>
          <a:xfrm>
            <a:off x="5638800" y="2971800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171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86B962-EC37-DC49-93CE-5EDE65B8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>
            <a:normAutofit/>
          </a:bodyPr>
          <a:lstStyle/>
          <a:p>
            <a:r>
              <a:rPr lang="en-US" sz="3200" dirty="0"/>
              <a:t>January Recommendations</a:t>
            </a:r>
            <a:br>
              <a:rPr lang="en-US" sz="3200" dirty="0"/>
            </a:br>
            <a:br>
              <a:rPr lang="en-US" sz="3200" dirty="0"/>
            </a:br>
            <a:r>
              <a:rPr lang="en-US" sz="1800" i="1" dirty="0">
                <a:solidFill>
                  <a:schemeClr val="bg1"/>
                </a:solidFill>
              </a:rPr>
              <a:t>Align Master Plan Implementation with Committee, Board and Department work</a:t>
            </a:r>
            <a:br>
              <a:rPr lang="en-US" sz="1800" i="1" dirty="0">
                <a:solidFill>
                  <a:schemeClr val="bg1"/>
                </a:solidFill>
              </a:rPr>
            </a:b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Foster cohesion and cooperation on Boards and Committees</a:t>
            </a:r>
            <a:endParaRPr lang="en-US" sz="1800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9B161-681A-7D4B-97FA-4C0797EA5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600" i="1" dirty="0"/>
              <a:t>Linkage</a:t>
            </a:r>
          </a:p>
          <a:p>
            <a:pPr>
              <a:lnSpc>
                <a:spcPct val="100000"/>
              </a:lnSpc>
            </a:pPr>
            <a:r>
              <a:rPr lang="en-US" dirty="0"/>
              <a:t>Annual Department, Board and Committee goal/priority setting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Responsibility is with </a:t>
            </a:r>
            <a:r>
              <a:rPr lang="en-US" b="1" i="1" dirty="0"/>
              <a:t>lead </a:t>
            </a:r>
            <a:r>
              <a:rPr lang="en-US" dirty="0"/>
              <a:t>Department, Board, Committee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b="1" i="1" dirty="0"/>
              <a:t>Lead</a:t>
            </a:r>
            <a:r>
              <a:rPr lang="en-US" i="1" dirty="0"/>
              <a:t> works with </a:t>
            </a:r>
            <a:r>
              <a:rPr lang="en-US" b="1" i="1" dirty="0"/>
              <a:t>supporting </a:t>
            </a:r>
            <a:r>
              <a:rPr lang="en-US" dirty="0"/>
              <a:t>departments/committees/boards to: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Prioritize MP recommendations and set annual goals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Identify supporting roles/responsibilities, actions/project plans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Set communication and community engagement plan</a:t>
            </a:r>
          </a:p>
          <a:p>
            <a:pPr>
              <a:lnSpc>
                <a:spcPct val="100000"/>
              </a:lnSpc>
            </a:pPr>
            <a:r>
              <a:rPr lang="en-US" dirty="0"/>
              <a:t>Bi-annual and quarterly reporting on goals, budget, initiatives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Link goals to budget (Clear Gov), strategy and MP</a:t>
            </a:r>
          </a:p>
          <a:p>
            <a:pPr>
              <a:lnSpc>
                <a:spcPct val="100000"/>
              </a:lnSpc>
            </a:pPr>
            <a:r>
              <a:rPr lang="en-US" dirty="0"/>
              <a:t>Multi-department, Board, Committee summits annually to review work to date and set priorities for next fiscal year</a:t>
            </a:r>
          </a:p>
          <a:p>
            <a:pPr marL="0" indent="0">
              <a:lnSpc>
                <a:spcPct val="100000"/>
              </a:lnSpc>
              <a:buNone/>
            </a:pPr>
            <a:endParaRPr lang="en-US" i="1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56892-D8DD-0D4B-8457-0430C46A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CF-EB94-254D-838F-A3D62469AB0D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BFE0C9-A83A-904D-9B4F-167B6F3E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869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86B962-EC37-DC49-93CE-5EDE65B8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>
            <a:normAutofit/>
          </a:bodyPr>
          <a:lstStyle/>
          <a:p>
            <a:r>
              <a:rPr lang="en-US" sz="3200" dirty="0"/>
              <a:t>January</a:t>
            </a:r>
            <a:br>
              <a:rPr lang="en-US" sz="3200" dirty="0"/>
            </a:br>
            <a:r>
              <a:rPr lang="en-US" sz="3200" dirty="0"/>
              <a:t>Recommendations</a:t>
            </a:r>
            <a:br>
              <a:rPr lang="en-US" sz="3200" dirty="0"/>
            </a:br>
            <a:br>
              <a:rPr lang="en-US" sz="3200" dirty="0"/>
            </a:br>
            <a:r>
              <a:rPr lang="en-US" sz="1800" i="1" dirty="0">
                <a:solidFill>
                  <a:schemeClr val="bg1"/>
                </a:solidFill>
              </a:rPr>
              <a:t>Align Master Plan Implementation with Committee, Board and Department work</a:t>
            </a:r>
            <a:br>
              <a:rPr lang="en-US" sz="1800" i="1" dirty="0">
                <a:solidFill>
                  <a:schemeClr val="bg1"/>
                </a:solidFill>
              </a:rPr>
            </a:b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Foster cohesion and cooperation on Boards and Committees</a:t>
            </a:r>
            <a:endParaRPr lang="en-US" sz="1800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9B161-681A-7D4B-97FA-4C0797EA5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2600" i="1" dirty="0"/>
              <a:t>Interactions</a:t>
            </a:r>
          </a:p>
          <a:p>
            <a:r>
              <a:rPr lang="en-US" dirty="0"/>
              <a:t>Define Advisory/ Adjudicatory Boards, Committees roles/responsibility</a:t>
            </a:r>
          </a:p>
          <a:p>
            <a:r>
              <a:rPr lang="en-US" dirty="0"/>
              <a:t>Define how to establish, review, consolidate, retire Committees</a:t>
            </a:r>
          </a:p>
          <a:p>
            <a:r>
              <a:rPr lang="en-US" dirty="0"/>
              <a:t>Define Department, Committee, Board expectations/guidelines</a:t>
            </a:r>
          </a:p>
          <a:p>
            <a:pPr lvl="1"/>
            <a:r>
              <a:rPr lang="en-US" sz="2000" dirty="0"/>
              <a:t>Project overviews, R/R, tasks, resources and accountability</a:t>
            </a:r>
          </a:p>
          <a:p>
            <a:pPr lvl="1"/>
            <a:r>
              <a:rPr lang="en-US" sz="2000" dirty="0"/>
              <a:t>Clarify how to assess Department capacity for work </a:t>
            </a:r>
          </a:p>
          <a:p>
            <a:pPr lvl="1"/>
            <a:r>
              <a:rPr lang="en-US" sz="2000" dirty="0"/>
              <a:t>Standards for meetings, minutes and enforcement</a:t>
            </a:r>
          </a:p>
          <a:p>
            <a:r>
              <a:rPr lang="en-US" dirty="0"/>
              <a:t>Update/implement Department, Committee and Board Liaison program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82FFB8-C405-084A-99DF-19A1D30E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76C8C-8337-6F47-91DC-4A70A0D92D3C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BE1CAB-62CC-F649-B439-6083B3BB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01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86B962-EC37-DC49-93CE-5EDE65B8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>
            <a:normAutofit/>
          </a:bodyPr>
          <a:lstStyle/>
          <a:p>
            <a:r>
              <a:rPr lang="en-US" sz="3200"/>
              <a:t>January</a:t>
            </a:r>
            <a:br>
              <a:rPr lang="en-US" sz="3200"/>
            </a:br>
            <a:r>
              <a:rPr lang="en-US" sz="3200"/>
              <a:t>Recommendations</a:t>
            </a:r>
            <a:br>
              <a:rPr lang="en-US" sz="3200" dirty="0"/>
            </a:br>
            <a:br>
              <a:rPr lang="en-US" sz="3200" dirty="0"/>
            </a:br>
            <a:r>
              <a:rPr lang="en-US" sz="1800" i="1" dirty="0">
                <a:solidFill>
                  <a:schemeClr val="bg1"/>
                </a:solidFill>
              </a:rPr>
              <a:t>Align Master Plan Implementation with Committee, Board and Department work</a:t>
            </a:r>
            <a:br>
              <a:rPr lang="en-US" sz="1800" i="1" dirty="0">
                <a:solidFill>
                  <a:schemeClr val="bg1"/>
                </a:solidFill>
              </a:rPr>
            </a:b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Foster cohesion and cooperation on Boards and Committees</a:t>
            </a:r>
            <a:endParaRPr lang="en-US" sz="1800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9B161-681A-7D4B-97FA-4C0797EA5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600" i="1" dirty="0"/>
              <a:t>Process</a:t>
            </a:r>
          </a:p>
          <a:p>
            <a:r>
              <a:rPr lang="en-US" dirty="0"/>
              <a:t>Create inter-Board, Committee, Department work flow and communication process</a:t>
            </a:r>
          </a:p>
          <a:p>
            <a:r>
              <a:rPr lang="en-US" dirty="0"/>
              <a:t>Define content owners and web site review process</a:t>
            </a:r>
          </a:p>
          <a:p>
            <a:r>
              <a:rPr lang="en-US" dirty="0"/>
              <a:t>Integrate and streamline all permitting process on-line</a:t>
            </a:r>
          </a:p>
          <a:p>
            <a:pPr lvl="1"/>
            <a:r>
              <a:rPr lang="en-US" sz="2000" dirty="0"/>
              <a:t>Planning Board, ZBA, Con Com, Building Department, Fire </a:t>
            </a:r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r>
              <a:rPr lang="en-US" sz="2600" i="1" dirty="0"/>
              <a:t>Staffing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an integrated Public Safety strategy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Assess  all Department staffing for succession planning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9CAE4C-99E6-4D40-96DE-35AECC92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94F45-9893-4340-BE59-8FF748393C5F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9BA87D-0D78-2548-9711-E5A8B4D6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2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4DDEC0-5D2E-DD4E-9139-F6EFD8D84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7039-4A60-D34F-81EA-55FFB103B0A4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0B6422-4779-A84E-9779-B915D157B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0937B7-6ED3-5440-8C5D-3E8F2BBAA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650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3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9C5D-2343-A341-963A-9CEB274F3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Governance Project</a:t>
            </a:r>
            <a:br>
              <a:rPr lang="en-US" dirty="0"/>
            </a:br>
            <a:br>
              <a:rPr lang="en-US" dirty="0"/>
            </a:br>
            <a:r>
              <a:rPr lang="en-US" sz="1800" i="1" dirty="0">
                <a:solidFill>
                  <a:schemeClr val="bg1"/>
                </a:solidFill>
              </a:rPr>
              <a:t>Align Master </a:t>
            </a:r>
            <a:r>
              <a:rPr lang="en-US" sz="2000" i="1" dirty="0">
                <a:solidFill>
                  <a:schemeClr val="bg1"/>
                </a:solidFill>
              </a:rPr>
              <a:t>Plan Implementation with Committee, Board and Department work</a:t>
            </a:r>
            <a:br>
              <a:rPr lang="en-US" sz="2000" i="1" dirty="0">
                <a:solidFill>
                  <a:schemeClr val="bg1"/>
                </a:solidFill>
              </a:rPr>
            </a:br>
            <a:br>
              <a:rPr lang="en-US" sz="2000" i="1" dirty="0">
                <a:solidFill>
                  <a:schemeClr val="bg1"/>
                </a:solidFill>
              </a:rPr>
            </a:br>
            <a:r>
              <a:rPr lang="en-US" sz="2000" i="1" dirty="0">
                <a:solidFill>
                  <a:schemeClr val="bg1"/>
                </a:solidFill>
              </a:rPr>
              <a:t>Foster cohesion and cooperation on Boards and Committees</a:t>
            </a:r>
            <a:br>
              <a:rPr lang="en-US" dirty="0"/>
            </a:br>
            <a:br>
              <a:rPr lang="en-US" dirty="0"/>
            </a:b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E5387-D813-6F44-8AD8-BDF3FB9B3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Completed Work</a:t>
            </a:r>
          </a:p>
          <a:p>
            <a:pPr lvl="1"/>
            <a:r>
              <a:rPr lang="en-US" dirty="0"/>
              <a:t>Master Plan Recommendation update</a:t>
            </a:r>
          </a:p>
          <a:p>
            <a:pPr lvl="1"/>
            <a:r>
              <a:rPr lang="en-US" dirty="0"/>
              <a:t>Select Board Goals tied to Master Plan </a:t>
            </a:r>
          </a:p>
          <a:p>
            <a:pPr lvl="1"/>
            <a:r>
              <a:rPr lang="en-US" dirty="0"/>
              <a:t>Modified Select Board  agenda with context/action items</a:t>
            </a:r>
          </a:p>
          <a:p>
            <a:pPr lvl="1"/>
            <a:r>
              <a:rPr lang="en-US" dirty="0"/>
              <a:t>Created project overview, timeline and communication plan documents for major project initiatives</a:t>
            </a:r>
          </a:p>
          <a:p>
            <a:pPr lvl="1"/>
            <a:r>
              <a:rPr lang="en-US" dirty="0"/>
              <a:t>Committee, Department, Board Inventory and Survey </a:t>
            </a:r>
          </a:p>
          <a:p>
            <a:r>
              <a:rPr lang="en-US" dirty="0"/>
              <a:t>Current work </a:t>
            </a:r>
          </a:p>
          <a:p>
            <a:pPr lvl="1"/>
            <a:r>
              <a:rPr lang="en-US" dirty="0"/>
              <a:t>Share results </a:t>
            </a:r>
            <a:r>
              <a:rPr lang="en-US" sz="1800" dirty="0"/>
              <a:t>with Committee, Board and Departments (4/10)</a:t>
            </a:r>
          </a:p>
          <a:p>
            <a:pPr lvl="1"/>
            <a:r>
              <a:rPr lang="en-US" dirty="0"/>
              <a:t>Reviewed  recommendations with Select Board (4/18)</a:t>
            </a:r>
          </a:p>
          <a:p>
            <a:pPr lvl="1"/>
            <a:r>
              <a:rPr lang="en-US" dirty="0"/>
              <a:t>Prioritize next steps with timeframe</a:t>
            </a:r>
          </a:p>
          <a:p>
            <a:pPr marL="502920" lvl="1" indent="0">
              <a:buNone/>
            </a:pPr>
            <a:endParaRPr lang="en-US" i="1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B762-2503-CE45-8282-A8A01A45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1CCEB-94DF-DA49-AA77-27694585E505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73E60-CB86-5B46-9E98-89D2A7B8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B762-2503-CE45-8282-A8A01A45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C71CCEB-94DF-DA49-AA77-27694585E505}" type="datetime1">
              <a:rPr lang="en-US" smtClean="0"/>
              <a:pPr>
                <a:spcAft>
                  <a:spcPts val="600"/>
                </a:spcAft>
              </a:pPr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73E60-CB86-5B46-9E98-89D2A7B8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452942"/>
            <a:ext cx="1530927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FAB73BC-B049-4115-A692-8D63A059BFB8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 dirty="0"/>
          </a:p>
        </p:txBody>
      </p:sp>
      <p:sp>
        <p:nvSpPr>
          <p:cNvPr id="1816" name="Arrow: Chevron 1815">
            <a:extLst>
              <a:ext uri="{FF2B5EF4-FFF2-40B4-BE49-F238E27FC236}">
                <a16:creationId xmlns:a16="http://schemas.microsoft.com/office/drawing/2014/main" id="{80FFEAFB-5A39-3985-B4BE-EAB42EAC7FCD}"/>
              </a:ext>
            </a:extLst>
          </p:cNvPr>
          <p:cNvSpPr/>
          <p:nvPr/>
        </p:nvSpPr>
        <p:spPr>
          <a:xfrm>
            <a:off x="415344" y="2093008"/>
            <a:ext cx="3058577" cy="164313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7" name="TextBox 1816">
            <a:extLst>
              <a:ext uri="{FF2B5EF4-FFF2-40B4-BE49-F238E27FC236}">
                <a16:creationId xmlns:a16="http://schemas.microsoft.com/office/drawing/2014/main" id="{0CA9B99B-9464-0E5A-402C-B242E3EDBA57}"/>
              </a:ext>
            </a:extLst>
          </p:cNvPr>
          <p:cNvSpPr txBox="1"/>
          <p:nvPr/>
        </p:nvSpPr>
        <p:spPr>
          <a:xfrm>
            <a:off x="1594489" y="2444303"/>
            <a:ext cx="149950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Document Current State</a:t>
            </a:r>
          </a:p>
        </p:txBody>
      </p:sp>
      <p:sp>
        <p:nvSpPr>
          <p:cNvPr id="1818" name="Arrow: Chevron 1817">
            <a:extLst>
              <a:ext uri="{FF2B5EF4-FFF2-40B4-BE49-F238E27FC236}">
                <a16:creationId xmlns:a16="http://schemas.microsoft.com/office/drawing/2014/main" id="{303260CB-AD31-93AF-9FC0-ECB5305A9BC7}"/>
              </a:ext>
            </a:extLst>
          </p:cNvPr>
          <p:cNvSpPr/>
          <p:nvPr/>
        </p:nvSpPr>
        <p:spPr>
          <a:xfrm>
            <a:off x="2558142" y="2093008"/>
            <a:ext cx="3037112" cy="1643131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19" name="TextBox 1818">
            <a:extLst>
              <a:ext uri="{FF2B5EF4-FFF2-40B4-BE49-F238E27FC236}">
                <a16:creationId xmlns:a16="http://schemas.microsoft.com/office/drawing/2014/main" id="{262D90FD-9956-2E60-5FEE-D2BB051D8078}"/>
              </a:ext>
            </a:extLst>
          </p:cNvPr>
          <p:cNvSpPr txBox="1"/>
          <p:nvPr/>
        </p:nvSpPr>
        <p:spPr>
          <a:xfrm>
            <a:off x="3305232" y="2248360"/>
            <a:ext cx="1499506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/>
              <a:t>Obtain Feedback from Key</a:t>
            </a:r>
          </a:p>
        </p:txBody>
      </p:sp>
      <p:sp>
        <p:nvSpPr>
          <p:cNvPr id="1820" name="Arrow: Chevron 1819">
            <a:extLst>
              <a:ext uri="{FF2B5EF4-FFF2-40B4-BE49-F238E27FC236}">
                <a16:creationId xmlns:a16="http://schemas.microsoft.com/office/drawing/2014/main" id="{611B4757-16EC-233A-3EB8-D65C537F93F0}"/>
              </a:ext>
            </a:extLst>
          </p:cNvPr>
          <p:cNvSpPr/>
          <p:nvPr/>
        </p:nvSpPr>
        <p:spPr>
          <a:xfrm>
            <a:off x="4571999" y="2093008"/>
            <a:ext cx="3037112" cy="164312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1" name="TextBox 1820">
            <a:extLst>
              <a:ext uri="{FF2B5EF4-FFF2-40B4-BE49-F238E27FC236}">
                <a16:creationId xmlns:a16="http://schemas.microsoft.com/office/drawing/2014/main" id="{49FBAD3F-297A-A75E-A423-F23579D8945B}"/>
              </a:ext>
            </a:extLst>
          </p:cNvPr>
          <p:cNvSpPr txBox="1"/>
          <p:nvPr/>
        </p:nvSpPr>
        <p:spPr>
          <a:xfrm>
            <a:off x="5384712" y="2411338"/>
            <a:ext cx="177164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Identify Improvement</a:t>
            </a:r>
          </a:p>
          <a:p>
            <a:r>
              <a:rPr lang="en-US" sz="2000" dirty="0"/>
              <a:t>Opportunities</a:t>
            </a:r>
          </a:p>
        </p:txBody>
      </p:sp>
      <p:sp>
        <p:nvSpPr>
          <p:cNvPr id="1822" name="Arrow: Chevron 1821">
            <a:extLst>
              <a:ext uri="{FF2B5EF4-FFF2-40B4-BE49-F238E27FC236}">
                <a16:creationId xmlns:a16="http://schemas.microsoft.com/office/drawing/2014/main" id="{5DC69228-8E5B-0E53-9931-45E58D9643ED}"/>
              </a:ext>
            </a:extLst>
          </p:cNvPr>
          <p:cNvSpPr/>
          <p:nvPr/>
        </p:nvSpPr>
        <p:spPr>
          <a:xfrm>
            <a:off x="6585856" y="2093315"/>
            <a:ext cx="3037112" cy="164312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3" name="TextBox 1822">
            <a:extLst>
              <a:ext uri="{FF2B5EF4-FFF2-40B4-BE49-F238E27FC236}">
                <a16:creationId xmlns:a16="http://schemas.microsoft.com/office/drawing/2014/main" id="{A1259AB1-A5D3-70D7-64EA-64F740696C60}"/>
              </a:ext>
            </a:extLst>
          </p:cNvPr>
          <p:cNvSpPr txBox="1"/>
          <p:nvPr/>
        </p:nvSpPr>
        <p:spPr>
          <a:xfrm>
            <a:off x="7377716" y="2389721"/>
            <a:ext cx="179341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Recommend Improvements to Select Board</a:t>
            </a:r>
            <a:endParaRPr lang="en-US" dirty="0"/>
          </a:p>
        </p:txBody>
      </p:sp>
      <p:sp>
        <p:nvSpPr>
          <p:cNvPr id="1824" name="Arrow: Chevron 1823">
            <a:extLst>
              <a:ext uri="{FF2B5EF4-FFF2-40B4-BE49-F238E27FC236}">
                <a16:creationId xmlns:a16="http://schemas.microsoft.com/office/drawing/2014/main" id="{FB4484E5-A074-7B09-88E0-29C47021DAD6}"/>
              </a:ext>
            </a:extLst>
          </p:cNvPr>
          <p:cNvSpPr/>
          <p:nvPr/>
        </p:nvSpPr>
        <p:spPr>
          <a:xfrm>
            <a:off x="8739388" y="2093469"/>
            <a:ext cx="3037112" cy="1643129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25" name="TextBox 1824">
            <a:extLst>
              <a:ext uri="{FF2B5EF4-FFF2-40B4-BE49-F238E27FC236}">
                <a16:creationId xmlns:a16="http://schemas.microsoft.com/office/drawing/2014/main" id="{7E55DE89-4679-03F8-AA85-858C351DDA18}"/>
              </a:ext>
            </a:extLst>
          </p:cNvPr>
          <p:cNvSpPr txBox="1"/>
          <p:nvPr/>
        </p:nvSpPr>
        <p:spPr>
          <a:xfrm>
            <a:off x="9574178" y="2542275"/>
            <a:ext cx="174987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Implement Improvements</a:t>
            </a:r>
            <a:endParaRPr lang="en-US" dirty="0"/>
          </a:p>
        </p:txBody>
      </p:sp>
      <p:sp>
        <p:nvSpPr>
          <p:cNvPr id="1826" name="TextBox 1825">
            <a:extLst>
              <a:ext uri="{FF2B5EF4-FFF2-40B4-BE49-F238E27FC236}">
                <a16:creationId xmlns:a16="http://schemas.microsoft.com/office/drawing/2014/main" id="{41852ADC-8486-1189-AF59-75BB8F3D8C9C}"/>
              </a:ext>
            </a:extLst>
          </p:cNvPr>
          <p:cNvSpPr txBox="1"/>
          <p:nvPr/>
        </p:nvSpPr>
        <p:spPr>
          <a:xfrm>
            <a:off x="3294039" y="3140988"/>
            <a:ext cx="163258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Stakeholders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E197F1-E892-A085-7300-2B3BB878BFAE}"/>
              </a:ext>
            </a:extLst>
          </p:cNvPr>
          <p:cNvSpPr txBox="1"/>
          <p:nvPr/>
        </p:nvSpPr>
        <p:spPr>
          <a:xfrm>
            <a:off x="619795" y="4818845"/>
            <a:ext cx="6255567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Board / Committee Inventory   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Department Feedback-Survey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What works well?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What can be improved?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Common Themes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84EF92-079F-1073-E58C-32F537197F86}"/>
              </a:ext>
            </a:extLst>
          </p:cNvPr>
          <p:cNvSpPr txBox="1"/>
          <p:nvPr/>
        </p:nvSpPr>
        <p:spPr>
          <a:xfrm>
            <a:off x="952499" y="281725"/>
            <a:ext cx="1053116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Select Board Steps to Improve Town Governance</a:t>
            </a:r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A8D654ED-2FCD-96C5-1395-4777D9B157B1}"/>
              </a:ext>
            </a:extLst>
          </p:cNvPr>
          <p:cNvSpPr/>
          <p:nvPr/>
        </p:nvSpPr>
        <p:spPr>
          <a:xfrm rot="5400000">
            <a:off x="2343983" y="328352"/>
            <a:ext cx="611746" cy="2833348"/>
          </a:xfrm>
          <a:prstGeom prst="curv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Arrow: Curved Right 8">
            <a:extLst>
              <a:ext uri="{FF2B5EF4-FFF2-40B4-BE49-F238E27FC236}">
                <a16:creationId xmlns:a16="http://schemas.microsoft.com/office/drawing/2014/main" id="{FC11FADE-DCA9-EC2A-DFF5-7F2FAAD0B699}"/>
              </a:ext>
            </a:extLst>
          </p:cNvPr>
          <p:cNvSpPr/>
          <p:nvPr/>
        </p:nvSpPr>
        <p:spPr>
          <a:xfrm rot="-5400000">
            <a:off x="2397645" y="2721676"/>
            <a:ext cx="611746" cy="2833348"/>
          </a:xfrm>
          <a:prstGeom prst="curved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72B02C-430F-D0D7-FDBC-E13F746C04D9}"/>
              </a:ext>
            </a:extLst>
          </p:cNvPr>
          <p:cNvSpPr txBox="1"/>
          <p:nvPr/>
        </p:nvSpPr>
        <p:spPr>
          <a:xfrm>
            <a:off x="5116668" y="3866345"/>
            <a:ext cx="14757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Mar - April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575F02-42C4-7129-224F-90C1ACA3707B}"/>
              </a:ext>
            </a:extLst>
          </p:cNvPr>
          <p:cNvSpPr txBox="1"/>
          <p:nvPr/>
        </p:nvSpPr>
        <p:spPr>
          <a:xfrm>
            <a:off x="7241682" y="3866345"/>
            <a:ext cx="14757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April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55FA92-C7D7-E2D1-A039-4654F22BF771}"/>
              </a:ext>
            </a:extLst>
          </p:cNvPr>
          <p:cNvSpPr txBox="1"/>
          <p:nvPr/>
        </p:nvSpPr>
        <p:spPr>
          <a:xfrm>
            <a:off x="1746696" y="3866344"/>
            <a:ext cx="170108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Nov 2022 - Mar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F61E2C-09B4-C2A9-F0DC-980D68C2BECF}"/>
              </a:ext>
            </a:extLst>
          </p:cNvPr>
          <p:cNvSpPr txBox="1"/>
          <p:nvPr/>
        </p:nvSpPr>
        <p:spPr>
          <a:xfrm>
            <a:off x="9463287" y="3866345"/>
            <a:ext cx="14757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TBD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6A924B-22DD-0F11-F9C5-200698BDC23F}"/>
              </a:ext>
            </a:extLst>
          </p:cNvPr>
          <p:cNvSpPr txBox="1"/>
          <p:nvPr/>
        </p:nvSpPr>
        <p:spPr>
          <a:xfrm>
            <a:off x="1972076" y="1666204"/>
            <a:ext cx="14757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accent6"/>
                </a:solidFill>
              </a:rPr>
              <a:t>Completed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D2117D-CC69-C34C-86C4-DAE1941260D5}"/>
              </a:ext>
            </a:extLst>
          </p:cNvPr>
          <p:cNvSpPr txBox="1"/>
          <p:nvPr/>
        </p:nvSpPr>
        <p:spPr>
          <a:xfrm>
            <a:off x="7506114" y="1167160"/>
            <a:ext cx="1365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We are here</a:t>
            </a:r>
          </a:p>
          <a:p>
            <a:endParaRPr lang="en-US" dirty="0"/>
          </a:p>
        </p:txBody>
      </p:sp>
      <p:sp>
        <p:nvSpPr>
          <p:cNvPr id="26" name="Arrow: Down 1">
            <a:extLst>
              <a:ext uri="{FF2B5EF4-FFF2-40B4-BE49-F238E27FC236}">
                <a16:creationId xmlns:a16="http://schemas.microsoft.com/office/drawing/2014/main" id="{0AA33AF0-C61A-7E4F-A53D-4FB193A9AB2F}"/>
              </a:ext>
            </a:extLst>
          </p:cNvPr>
          <p:cNvSpPr/>
          <p:nvPr/>
        </p:nvSpPr>
        <p:spPr>
          <a:xfrm>
            <a:off x="7788597" y="1524685"/>
            <a:ext cx="600019" cy="554093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22EC00-D82E-E343-9458-098B1CD20617}"/>
              </a:ext>
            </a:extLst>
          </p:cNvPr>
          <p:cNvSpPr txBox="1"/>
          <p:nvPr/>
        </p:nvSpPr>
        <p:spPr>
          <a:xfrm>
            <a:off x="5595254" y="4818845"/>
            <a:ext cx="56864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Recommendations for improvements- implementation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Just-go-do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FY24 changes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Longer-term, more complex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3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C2CC4-EB4D-034F-B2FC-5B68D9C61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MBTS Committee, Board and Department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8A556-9B88-C34F-9E4F-8DD56436B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Inventory* all MBTS Committee, Boards and Departments</a:t>
            </a:r>
          </a:p>
          <a:p>
            <a:pPr lvl="1"/>
            <a:r>
              <a:rPr lang="en-US" dirty="0"/>
              <a:t>Members, Mission/Goals, Departmental Support, Intersects</a:t>
            </a:r>
          </a:p>
          <a:p>
            <a:pPr lvl="1"/>
            <a:r>
              <a:rPr lang="en-US" dirty="0"/>
              <a:t>23 Committees (1 Task Force) with 143 members, 15 vacancies</a:t>
            </a:r>
          </a:p>
          <a:p>
            <a:pPr lvl="1"/>
            <a:r>
              <a:rPr lang="en-US" dirty="0"/>
              <a:t>10  Boards with 44 members and 5 vacancies</a:t>
            </a:r>
          </a:p>
          <a:p>
            <a:pPr lvl="1"/>
            <a:r>
              <a:rPr lang="en-US" dirty="0"/>
              <a:t>20 Town Departments</a:t>
            </a:r>
          </a:p>
          <a:p>
            <a:r>
              <a:rPr lang="en-US" dirty="0"/>
              <a:t>Met with some key stakeholders</a:t>
            </a:r>
          </a:p>
          <a:p>
            <a:pPr lvl="1"/>
            <a:r>
              <a:rPr lang="en-US" dirty="0"/>
              <a:t>Accounting, Public Works, Police, Fire, Harbormaster</a:t>
            </a:r>
          </a:p>
          <a:p>
            <a:pPr lvl="1"/>
            <a:r>
              <a:rPr lang="en-US" dirty="0"/>
              <a:t>ZBA and Fin Com</a:t>
            </a:r>
          </a:p>
          <a:p>
            <a:r>
              <a:rPr lang="en-US" dirty="0"/>
              <a:t>Identified themes </a:t>
            </a:r>
          </a:p>
          <a:p>
            <a:r>
              <a:rPr lang="en-US" dirty="0"/>
              <a:t>Presenting recommendations and next steps- January 2023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  </a:t>
            </a:r>
            <a:r>
              <a:rPr lang="en-US" sz="1800" dirty="0"/>
              <a:t>See inventory in 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4B810-98DF-ED4B-8586-A353645AE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EBAB-1F2D-BC4C-B371-00580FFAFD6C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FBA60-E416-B64E-A310-00B1520C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41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A121F-8CC1-B54A-981C-3FCE913A4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Key Stakeholder Themes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54A4B-9F9A-1B4E-BB06-E2EA8DD1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1" y="757237"/>
            <a:ext cx="7929562" cy="59150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900" dirty="0"/>
          </a:p>
          <a:p>
            <a:pPr lvl="1"/>
            <a:r>
              <a:rPr lang="en-US" sz="2000" dirty="0"/>
              <a:t> Committee/Board/Department - </a:t>
            </a:r>
            <a:r>
              <a:rPr lang="en-US" sz="2000" i="1" dirty="0"/>
              <a:t>Linkage</a:t>
            </a:r>
          </a:p>
          <a:p>
            <a:pPr lvl="2"/>
            <a:r>
              <a:rPr lang="en-US" sz="1800" dirty="0"/>
              <a:t>Goals not linked to Master Plan or Committee/Board/Department</a:t>
            </a:r>
          </a:p>
          <a:p>
            <a:pPr lvl="2"/>
            <a:r>
              <a:rPr lang="en-US" sz="1800" dirty="0"/>
              <a:t>Quarterly Reviews- not connected to overall strategy</a:t>
            </a:r>
          </a:p>
          <a:p>
            <a:pPr lvl="2"/>
            <a:endParaRPr lang="en-US" sz="1000" dirty="0"/>
          </a:p>
          <a:p>
            <a:pPr lvl="1"/>
            <a:r>
              <a:rPr lang="en-US" sz="2000" dirty="0"/>
              <a:t>Committee/Board/Department - </a:t>
            </a:r>
            <a:r>
              <a:rPr lang="en-US" sz="2000" i="1" dirty="0"/>
              <a:t>Interactions</a:t>
            </a:r>
          </a:p>
          <a:p>
            <a:pPr lvl="2"/>
            <a:r>
              <a:rPr lang="en-US" sz="1800" dirty="0"/>
              <a:t>Siloed inter-Committee, Board and Department work </a:t>
            </a:r>
          </a:p>
          <a:p>
            <a:pPr lvl="2"/>
            <a:r>
              <a:rPr lang="en-US" sz="1800" dirty="0"/>
              <a:t>Work flow/communication inconsistent between groups, lowers efficiency</a:t>
            </a:r>
          </a:p>
          <a:p>
            <a:pPr lvl="2"/>
            <a:r>
              <a:rPr lang="en-US" sz="1800" dirty="0"/>
              <a:t>Unclear Roles/Responsibility for Committees/Boards-accountability?</a:t>
            </a:r>
          </a:p>
          <a:p>
            <a:pPr lvl="2"/>
            <a:r>
              <a:rPr lang="en-US" sz="1800" dirty="0"/>
              <a:t>Some Boards, Committees have liaisons, some do not</a:t>
            </a:r>
          </a:p>
          <a:p>
            <a:pPr marL="960120" lvl="2" indent="0">
              <a:buNone/>
            </a:pPr>
            <a:endParaRPr lang="en-US" sz="1000" dirty="0"/>
          </a:p>
          <a:p>
            <a:pPr lvl="1"/>
            <a:r>
              <a:rPr lang="en-US" sz="2000" dirty="0"/>
              <a:t>Committee/Board/Department - </a:t>
            </a:r>
            <a:r>
              <a:rPr lang="en-US" sz="2000" i="1" dirty="0"/>
              <a:t>Process</a:t>
            </a:r>
            <a:endParaRPr lang="en-US" sz="2000" dirty="0"/>
          </a:p>
          <a:p>
            <a:pPr lvl="2"/>
            <a:r>
              <a:rPr lang="en-US" sz="1800" dirty="0"/>
              <a:t>Unclear on how Task Forces are formed-Department seat at table?</a:t>
            </a:r>
          </a:p>
          <a:p>
            <a:pPr lvl="2"/>
            <a:r>
              <a:rPr lang="en-US" sz="1800" dirty="0"/>
              <a:t>Unclear on Department support- who, how, when?</a:t>
            </a:r>
          </a:p>
          <a:p>
            <a:pPr lvl="2"/>
            <a:r>
              <a:rPr lang="en-US" sz="1800" dirty="0"/>
              <a:t>Differing opinions of the work that needs to be done</a:t>
            </a:r>
          </a:p>
          <a:p>
            <a:pPr lvl="2"/>
            <a:r>
              <a:rPr lang="en-US" sz="1800" dirty="0"/>
              <a:t>Competing interests impact work capacity</a:t>
            </a:r>
          </a:p>
          <a:p>
            <a:pPr lvl="2"/>
            <a:r>
              <a:rPr lang="en-US" sz="1800" dirty="0"/>
              <a:t>Many requests for same information -“Set task, then ask”</a:t>
            </a:r>
          </a:p>
          <a:p>
            <a:pPr marL="960120" lvl="2" indent="0">
              <a:buNone/>
            </a:pPr>
            <a:endParaRPr lang="en-US" sz="1800" dirty="0"/>
          </a:p>
          <a:p>
            <a:pPr lvl="1"/>
            <a:r>
              <a:rPr lang="en-US" sz="2000" dirty="0"/>
              <a:t>Staffing</a:t>
            </a:r>
          </a:p>
          <a:p>
            <a:pPr lvl="2"/>
            <a:r>
              <a:rPr lang="en-US" sz="1800" dirty="0"/>
              <a:t>Fire, Police, Harbormaster- climate is changing</a:t>
            </a:r>
          </a:p>
          <a:p>
            <a:pPr lvl="2"/>
            <a:r>
              <a:rPr lang="en-US" sz="1800" dirty="0"/>
              <a:t>Lack of integrated Public Safety strategy-looking for guidance</a:t>
            </a:r>
          </a:p>
          <a:p>
            <a:pPr lvl="2"/>
            <a:r>
              <a:rPr lang="en-US" sz="1800" i="1" dirty="0"/>
              <a:t>Importance of staffing in succession planning for all  town departments</a:t>
            </a:r>
            <a:endParaRPr lang="en-US" sz="2900" i="1" dirty="0"/>
          </a:p>
          <a:p>
            <a:pPr lvl="2"/>
            <a:endParaRPr lang="en-US" sz="1800" dirty="0"/>
          </a:p>
          <a:p>
            <a:pPr marL="960120" lvl="2" indent="0">
              <a:buNone/>
            </a:pPr>
            <a:endParaRPr lang="en-US" sz="10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0CE5D-66A9-0A4D-9C3C-FF6D45CC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5C02-F3F2-B748-95C3-C1E67128ACDA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2951A6-A104-4144-983C-7034F406C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050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E8CF2-A8E7-D66B-A574-C4270FAD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52" y="1123837"/>
            <a:ext cx="3283025" cy="460118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Department Head</a:t>
            </a:r>
            <a:br>
              <a:rPr lang="en-US" dirty="0"/>
            </a:br>
            <a:r>
              <a:rPr lang="en-US" dirty="0"/>
              <a:t>Board/ Committee Chair</a:t>
            </a:r>
            <a:br>
              <a:rPr lang="en-US" dirty="0"/>
            </a:br>
            <a:r>
              <a:rPr lang="en-US" dirty="0"/>
              <a:t>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74A9E-C868-B641-595E-BD5F40EAB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74550"/>
            <a:ext cx="7315200" cy="64223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Communication Improvements</a:t>
            </a:r>
          </a:p>
          <a:p>
            <a:pPr lvl="1"/>
            <a:r>
              <a:rPr lang="en-US" dirty="0"/>
              <a:t>Not all committees have a Select Board "liaison”-publish a list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Not aware of updated Committee, Boards &amp; Commissions Handbook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Need more timely information </a:t>
            </a:r>
            <a:r>
              <a:rPr lang="en-US" dirty="0"/>
              <a:t>for on-going projects</a:t>
            </a:r>
          </a:p>
          <a:p>
            <a:pPr lvl="1"/>
            <a:r>
              <a:rPr lang="en-US" dirty="0"/>
              <a:t>Unclear process on how to move work forward- who are the decision-makers? Who needs to approve committee recommendations?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Additional meetings of committee chairs to improve coordination/communication</a:t>
            </a:r>
          </a:p>
          <a:p>
            <a:pPr>
              <a:spcAft>
                <a:spcPts val="250"/>
              </a:spcAft>
            </a:pPr>
            <a:r>
              <a:rPr lang="en-US" dirty="0">
                <a:solidFill>
                  <a:schemeClr val="tx2"/>
                </a:solidFill>
              </a:rPr>
              <a:t>Committee Structure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Is a formal "committee" the best structure to get work done?  Would a "community resource group" or "project team" be better?</a:t>
            </a:r>
          </a:p>
          <a:p>
            <a:pPr>
              <a:spcAft>
                <a:spcPts val="250"/>
              </a:spcAft>
            </a:pPr>
            <a:r>
              <a:rPr lang="en-US" dirty="0"/>
              <a:t>Hybrid meetings</a:t>
            </a:r>
          </a:p>
          <a:p>
            <a:pPr lvl="1"/>
            <a:r>
              <a:rPr lang="en-US" dirty="0"/>
              <a:t>Multiple members need technology training for Hybrid meetings</a:t>
            </a:r>
          </a:p>
          <a:p>
            <a:r>
              <a:rPr lang="en-US" dirty="0"/>
              <a:t>Website</a:t>
            </a:r>
          </a:p>
          <a:p>
            <a:pPr lvl="1"/>
            <a:r>
              <a:rPr lang="en-US" dirty="0">
                <a:ea typeface="+mn-lt"/>
                <a:cs typeface="+mn-lt"/>
              </a:rPr>
              <a:t>Website not intuitive; standardize information on each page</a:t>
            </a:r>
          </a:p>
          <a:p>
            <a:pPr lvl="1"/>
            <a:r>
              <a:rPr lang="en-US" dirty="0"/>
              <a:t>Make it easier for those filling out applications</a:t>
            </a:r>
          </a:p>
          <a:p>
            <a:pPr lvl="1"/>
            <a:r>
              <a:rPr lang="en-US" dirty="0"/>
              <a:t>Publish process for how to update website</a:t>
            </a:r>
          </a:p>
          <a:p>
            <a:r>
              <a:rPr lang="en-US" dirty="0"/>
              <a:t>Committee-specific "wish lists"</a:t>
            </a:r>
          </a:p>
          <a:p>
            <a:pPr lvl="1"/>
            <a:r>
              <a:rPr lang="en-US" dirty="0"/>
              <a:t>Exterior inspections of real estate transfers, new growth &amp; significant renovations – improves efficiency of annual property value assessments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Increase Building Dept staff to proactively review projects, preventing appeals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Start Budgeting process earlier and implement deadlines to gather budget requests from boards &amp; committees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298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86B962-EC37-DC49-93CE-5EDE65B8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>
            <a:normAutofit/>
          </a:bodyPr>
          <a:lstStyle/>
          <a:p>
            <a:r>
              <a:rPr lang="en-US" sz="3200" dirty="0"/>
              <a:t>Recommendations</a:t>
            </a:r>
            <a:br>
              <a:rPr lang="en-US" sz="3200" dirty="0"/>
            </a:br>
            <a:br>
              <a:rPr lang="en-US" sz="3200" dirty="0"/>
            </a:br>
            <a:r>
              <a:rPr lang="en-US" sz="1800" i="1" dirty="0">
                <a:solidFill>
                  <a:schemeClr val="bg1"/>
                </a:solidFill>
              </a:rPr>
              <a:t>Align Master Plan Implementation with Committee, Board and Department work</a:t>
            </a:r>
            <a:br>
              <a:rPr lang="en-US" sz="1800" i="1" dirty="0">
                <a:solidFill>
                  <a:schemeClr val="bg1"/>
                </a:solidFill>
              </a:rPr>
            </a:b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Foster cohesion and cooperation on Boards and Committees</a:t>
            </a:r>
            <a:endParaRPr lang="en-US" sz="1800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9B161-681A-7D4B-97FA-4C0797EA5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-2057400"/>
            <a:ext cx="7315200" cy="92440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r>
              <a:rPr lang="en-US" sz="2100" i="1" dirty="0">
                <a:solidFill>
                  <a:schemeClr val="accent1">
                    <a:lumMod val="75000"/>
                  </a:schemeClr>
                </a:solidFill>
              </a:rPr>
              <a:t>Short-term (30 days):</a:t>
            </a:r>
          </a:p>
          <a:p>
            <a:pPr>
              <a:lnSpc>
                <a:spcPct val="100000"/>
              </a:lnSpc>
            </a:pPr>
            <a:r>
              <a:rPr lang="en-US" sz="2100" dirty="0"/>
              <a:t>Set dates for Annual Multi-Department, Board and Committees  to review work, set goals and priorities for next fiscal year. (June)</a:t>
            </a:r>
          </a:p>
          <a:p>
            <a:pPr>
              <a:lnSpc>
                <a:spcPct val="100000"/>
              </a:lnSpc>
            </a:pPr>
            <a:r>
              <a:rPr lang="en-US" sz="2100" dirty="0">
                <a:solidFill>
                  <a:schemeClr val="tx2"/>
                </a:solidFill>
              </a:rPr>
              <a:t>Set Board/Committee Chairperson Goal Sharing Meetings-</a:t>
            </a:r>
            <a:r>
              <a:rPr lang="en-US" sz="2100" dirty="0"/>
              <a:t> quarterly?</a:t>
            </a:r>
          </a:p>
          <a:p>
            <a:r>
              <a:rPr lang="en-US" sz="2100" dirty="0"/>
              <a:t>Ensure all Boards/Committee minutes are compliant and posted on website- draft within 5 days and final in next meeting</a:t>
            </a:r>
          </a:p>
          <a:p>
            <a:r>
              <a:rPr lang="en-US" sz="2100" dirty="0"/>
              <a:t>Create Liaison Program and identify training opportunities</a:t>
            </a:r>
          </a:p>
          <a:p>
            <a:r>
              <a:rPr lang="en-US" sz="2300" dirty="0"/>
              <a:t>Plan Annual Volunteer Appreciation Event </a:t>
            </a:r>
          </a:p>
          <a:p>
            <a:pPr marL="0" indent="0">
              <a:buNone/>
            </a:pPr>
            <a:endParaRPr lang="en-US" sz="2300" i="1" dirty="0"/>
          </a:p>
          <a:p>
            <a:pPr marL="0" indent="0">
              <a:buNone/>
            </a:pPr>
            <a:r>
              <a:rPr lang="en-US" sz="2100" i="1" dirty="0">
                <a:solidFill>
                  <a:schemeClr val="accent1">
                    <a:lumMod val="75000"/>
                  </a:schemeClr>
                </a:solidFill>
              </a:rPr>
              <a:t>Mid-Term</a:t>
            </a:r>
            <a:r>
              <a:rPr lang="en-US" sz="2100" i="1" dirty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( 60-90 Days):</a:t>
            </a:r>
            <a:endParaRPr lang="en-US" sz="21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100" dirty="0">
                <a:solidFill>
                  <a:schemeClr val="tx2"/>
                </a:solidFill>
              </a:rPr>
              <a:t>Re-focus, combine or retire inactive Committees</a:t>
            </a:r>
          </a:p>
          <a:p>
            <a:r>
              <a:rPr lang="en-US" sz="2100" dirty="0"/>
              <a:t>Implement Department, Committee and Board Liaison program- with defined roles and published contacts</a:t>
            </a:r>
          </a:p>
          <a:p>
            <a:r>
              <a:rPr lang="en-US" sz="2100" dirty="0">
                <a:ea typeface="+mn-lt"/>
                <a:cs typeface="+mn-lt"/>
              </a:rPr>
              <a:t>Clarify process for creating Committees and Task Forces</a:t>
            </a:r>
            <a:endParaRPr lang="en-US" sz="2100" i="1" dirty="0"/>
          </a:p>
          <a:p>
            <a:r>
              <a:rPr lang="en-US" sz="2100" dirty="0"/>
              <a:t>Clarify committee project work process- decision -makers, approvals?</a:t>
            </a:r>
          </a:p>
          <a:p>
            <a:r>
              <a:rPr lang="en-US" sz="2100" dirty="0"/>
              <a:t>Create inter-Board, Committee, Department work flow and communication process- publish work timelines</a:t>
            </a:r>
          </a:p>
          <a:p>
            <a:r>
              <a:rPr lang="en-US" sz="2100" dirty="0"/>
              <a:t>Ensure all committee members receive updated </a:t>
            </a:r>
            <a:r>
              <a:rPr lang="en-US" sz="2100" i="1" dirty="0"/>
              <a:t>Committees, Boards &amp; Commissions Handbook-</a:t>
            </a:r>
            <a:r>
              <a:rPr lang="en-US" sz="2100" dirty="0"/>
              <a:t>annually (July)</a:t>
            </a:r>
          </a:p>
          <a:p>
            <a:r>
              <a:rPr lang="en-US" sz="2100" dirty="0"/>
              <a:t>Update Committee website</a:t>
            </a:r>
          </a:p>
          <a:p>
            <a:pPr lvl="1"/>
            <a:r>
              <a:rPr lang="en-US" sz="2100" dirty="0"/>
              <a:t>Remove inactive committees from "government" list</a:t>
            </a:r>
          </a:p>
          <a:p>
            <a:pPr lvl="1"/>
            <a:r>
              <a:rPr lang="en-US" sz="2100" dirty="0"/>
              <a:t>Ensure accuracy of Membership, Mission, Current Year Goals</a:t>
            </a:r>
          </a:p>
          <a:p>
            <a:endParaRPr lang="en-US" sz="2100" dirty="0"/>
          </a:p>
          <a:p>
            <a:endParaRPr lang="en-US" sz="1900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i="1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56892-D8DD-0D4B-8457-0430C46A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CF-EB94-254D-838F-A3D62469AB0D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BFE0C9-A83A-904D-9B4F-167B6F3E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85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86B962-EC37-DC49-93CE-5EDE65B84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429000" cy="4601183"/>
          </a:xfrm>
        </p:spPr>
        <p:txBody>
          <a:bodyPr>
            <a:normAutofit/>
          </a:bodyPr>
          <a:lstStyle/>
          <a:p>
            <a:r>
              <a:rPr lang="en-US" sz="3200" dirty="0"/>
              <a:t>Recommendations</a:t>
            </a:r>
            <a:br>
              <a:rPr lang="en-US" sz="3200" dirty="0"/>
            </a:br>
            <a:br>
              <a:rPr lang="en-US" sz="3200" dirty="0"/>
            </a:br>
            <a:r>
              <a:rPr lang="en-US" sz="1800" i="1" dirty="0">
                <a:solidFill>
                  <a:schemeClr val="bg1"/>
                </a:solidFill>
              </a:rPr>
              <a:t>Align Master Plan Implementation with Committee, Board and Department work</a:t>
            </a:r>
            <a:br>
              <a:rPr lang="en-US" sz="1800" i="1" dirty="0">
                <a:solidFill>
                  <a:schemeClr val="bg1"/>
                </a:solidFill>
              </a:rPr>
            </a:br>
            <a:br>
              <a:rPr lang="en-US" sz="1800" i="1" dirty="0">
                <a:solidFill>
                  <a:schemeClr val="bg1"/>
                </a:solidFill>
              </a:rPr>
            </a:br>
            <a:r>
              <a:rPr lang="en-US" sz="1800" i="1" dirty="0">
                <a:solidFill>
                  <a:schemeClr val="bg1"/>
                </a:solidFill>
              </a:rPr>
              <a:t>Foster cohesion and cooperation on Boards and Committees</a:t>
            </a:r>
            <a:endParaRPr lang="en-US" sz="1800" i="1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F29B161-681A-7D4B-97FA-4C0797EA5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-1021976"/>
            <a:ext cx="7315200" cy="77434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endParaRPr lang="en-US" sz="1900" i="1" dirty="0"/>
          </a:p>
          <a:p>
            <a:pPr marL="0" indent="0">
              <a:buNone/>
            </a:pPr>
            <a:r>
              <a:rPr lang="en-US" i="1" dirty="0"/>
              <a:t>Long-Term (90-120 days)</a:t>
            </a:r>
          </a:p>
          <a:p>
            <a:r>
              <a:rPr lang="en-US" dirty="0">
                <a:solidFill>
                  <a:schemeClr val="tx2"/>
                </a:solidFill>
              </a:rPr>
              <a:t>Consider implementing a "gating" process for projects suggested by advisory committees</a:t>
            </a:r>
          </a:p>
          <a:p>
            <a:r>
              <a:rPr lang="en-US" dirty="0"/>
              <a:t>Integrate and streamline permitting process on-line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an integrated Public Safety strategy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Assess  all Department staffing for succession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Technology use </a:t>
            </a:r>
            <a:r>
              <a:rPr lang="en-US"/>
              <a:t>review and Website update</a:t>
            </a:r>
            <a:endParaRPr lang="en-US" dirty="0"/>
          </a:p>
          <a:p>
            <a:pPr marL="0" indent="0">
              <a:buNone/>
            </a:pPr>
            <a:endParaRPr lang="en-US" sz="1900" i="1" dirty="0"/>
          </a:p>
          <a:p>
            <a:endParaRPr lang="en-US" sz="1900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 marL="0" indent="0">
              <a:lnSpc>
                <a:spcPct val="100000"/>
              </a:lnSpc>
              <a:buNone/>
            </a:pPr>
            <a:endParaRPr lang="en-US" i="1" dirty="0"/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D56892-D8DD-0D4B-8457-0430C46A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E8CF-EB94-254D-838F-A3D62469AB0D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BFE0C9-A83A-904D-9B4F-167B6F3E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13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CB4F0-4313-0642-B323-D6C8EEEE8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41663-DDA7-DF44-80EE-75BAD3C46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1718630"/>
            <a:ext cx="7315200" cy="426611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Board/ Committee Survey –March 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Department feedback- March 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Board /Committee Chairs complete survey- March 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Compile feedback and form recommendations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Meeting with Board/Committee Chairs -April 10</a:t>
            </a:r>
            <a:r>
              <a:rPr lang="en-US" sz="2400" baseline="30000" dirty="0"/>
              <a:t>th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Recommendations to Select Board on April 18</a:t>
            </a:r>
            <a:r>
              <a:rPr lang="en-US" sz="2400" baseline="30000" dirty="0"/>
              <a:t>th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</a:rPr>
              <a:t>Prioritize implementation list, monthly action plan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</a:rPr>
              <a:t>Report back quarterly</a:t>
            </a:r>
            <a:endParaRPr lang="en-US" sz="2400" i="1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baseline="300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84B89-9C1B-1841-A7DB-EE7FE5DB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6621-5C4F-6B47-B845-762748246BBF}" type="datetime1">
              <a:rPr lang="en-US" smtClean="0"/>
              <a:t>6/15/23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7CF0D-675C-8D4A-ADFE-704B43681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4304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03FD971E9404383E1EC12EDCBDF10" ma:contentTypeVersion="4" ma:contentTypeDescription="Create a new document." ma:contentTypeScope="" ma:versionID="97a029383e62d195f5b34ce451afd4f0">
  <xsd:schema xmlns:xsd="http://www.w3.org/2001/XMLSchema" xmlns:xs="http://www.w3.org/2001/XMLSchema" xmlns:p="http://schemas.microsoft.com/office/2006/metadata/properties" xmlns:ns2="d70ec011-4f8b-49f3-9090-7fdbf814e940" xmlns:ns3="c2e0c019-868c-4d44-9a09-3f7b6f11ce6a" targetNamespace="http://schemas.microsoft.com/office/2006/metadata/properties" ma:root="true" ma:fieldsID="87c515ba092138fde35016be04b11ce4" ns2:_="" ns3:_="">
    <xsd:import namespace="d70ec011-4f8b-49f3-9090-7fdbf814e940"/>
    <xsd:import namespace="c2e0c019-868c-4d44-9a09-3f7b6f11ce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c011-4f8b-49f3-9090-7fdbf814e9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c019-868c-4d44-9a09-3f7b6f11ce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E5607CF-23A6-4009-BCA3-1B85F1D840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ec011-4f8b-49f3-9090-7fdbf814e940"/>
    <ds:schemaRef ds:uri="c2e0c019-868c-4d44-9a09-3f7b6f11ce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16B081-0C2E-49D7-AF19-5A811F0EE5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1931AB-1824-444D-BCC8-55396324CA57}">
  <ds:schemaRefs>
    <ds:schemaRef ds:uri="d70ec011-4f8b-49f3-9090-7fdbf814e940"/>
    <ds:schemaRef ds:uri="http://schemas.microsoft.com/office/2006/metadata/properties"/>
    <ds:schemaRef ds:uri="http://purl.org/dc/elements/1.1/"/>
    <ds:schemaRef ds:uri="c2e0c019-868c-4d44-9a09-3f7b6f11ce6a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4586</TotalTime>
  <Words>1863</Words>
  <Application>Microsoft Macintosh PowerPoint</Application>
  <PresentationFormat>Widescreen</PresentationFormat>
  <Paragraphs>480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Corbel</vt:lpstr>
      <vt:lpstr>Times New Roman</vt:lpstr>
      <vt:lpstr>Wingdings</vt:lpstr>
      <vt:lpstr>Wingdings 2</vt:lpstr>
      <vt:lpstr>Frame</vt:lpstr>
      <vt:lpstr>Governance Project</vt:lpstr>
      <vt:lpstr>Governance Project  Align Master Plan Implementation with Committee, Board and Department work  Foster cohesion and cooperation on Boards and Committees  </vt:lpstr>
      <vt:lpstr>PowerPoint Presentation</vt:lpstr>
      <vt:lpstr>MBTS Committee, Board and Department Inventory</vt:lpstr>
      <vt:lpstr>     Key Stakeholder Themes    </vt:lpstr>
      <vt:lpstr>Department Head Board/ Committee Chair Feedback</vt:lpstr>
      <vt:lpstr>Recommendations  Align Master Plan Implementation with Committee, Board and Department work  Foster cohesion and cooperation on Boards and Committees</vt:lpstr>
      <vt:lpstr>Recommendations  Align Master Plan Implementation with Committee, Board and Department work  Foster cohesion and cooperation on Boards and Committees</vt:lpstr>
      <vt:lpstr>Next Steps</vt:lpstr>
      <vt:lpstr>Appendix</vt:lpstr>
      <vt:lpstr>PowerPoint Presentation</vt:lpstr>
      <vt:lpstr>PowerPoint Presentation</vt:lpstr>
      <vt:lpstr>PowerPoint Presentation</vt:lpstr>
      <vt:lpstr>Town Departments</vt:lpstr>
      <vt:lpstr>PowerPoint Presentation</vt:lpstr>
      <vt:lpstr>January Recommendations  Align Master Plan Implementation with Committee, Board and Department work  Foster cohesion and cooperation on Boards and Committees</vt:lpstr>
      <vt:lpstr>January Recommendations  Align Master Plan Implementation with Committee, Board and Department work  Foster cohesion and cooperation on Boards and Committees</vt:lpstr>
      <vt:lpstr>January Recommendations  Align Master Plan Implementation with Committee, Board and Department work  Foster cohesion and cooperation on Boards and Committees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MBTS Committee, Board and Department Inventory</dc:title>
  <dc:creator>Susan Beckmann</dc:creator>
  <cp:lastModifiedBy>Microsoft Office User</cp:lastModifiedBy>
  <cp:revision>27</cp:revision>
  <dcterms:created xsi:type="dcterms:W3CDTF">2023-01-08T17:20:58Z</dcterms:created>
  <dcterms:modified xsi:type="dcterms:W3CDTF">2023-06-15T19:57:33Z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0x010100E5203FD971E9404383E1EC12EDCBDF10</vt:lpwstr>
  </property>
</Properties>
</file>